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Lst>
  <p:sldIdLst>
    <p:sldId id="256" r:id="rId5"/>
    <p:sldId id="257" r:id="rId6"/>
    <p:sldId id="258" r:id="rId7"/>
    <p:sldId id="262" r:id="rId8"/>
    <p:sldId id="261" r:id="rId9"/>
    <p:sldId id="259" r:id="rId10"/>
    <p:sldId id="260" r:id="rId11"/>
    <p:sldId id="263" r:id="rId12"/>
    <p:sldId id="264" r:id="rId13"/>
  </p:sldIdLst>
  <p:sldSz cx="9144000" cy="6858000" type="screen4x3"/>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60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24" name="PlaceHolder 2"/>
          <p:cNvSpPr>
            <a:spLocks noGrp="1"/>
          </p:cNvSpPr>
          <p:nvPr>
            <p:ph type="body"/>
          </p:nvPr>
        </p:nvSpPr>
        <p:spPr>
          <a:xfrm>
            <a:off x="457200" y="1604520"/>
            <a:ext cx="822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25" name="PlaceHolder 3"/>
          <p:cNvSpPr>
            <a:spLocks noGrp="1"/>
          </p:cNvSpPr>
          <p:nvPr>
            <p:ph type="body"/>
          </p:nvPr>
        </p:nvSpPr>
        <p:spPr>
          <a:xfrm>
            <a:off x="457200" y="3682080"/>
            <a:ext cx="822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41" name="PlaceHolder 2"/>
          <p:cNvSpPr>
            <a:spLocks noGrp="1"/>
          </p:cNvSpPr>
          <p:nvPr>
            <p:ph type="subTitle"/>
          </p:nvPr>
        </p:nvSpPr>
        <p:spPr>
          <a:xfrm>
            <a:off x="457200" y="1604520"/>
            <a:ext cx="8229600" cy="3976920"/>
          </a:xfrm>
          <a:prstGeom prst="rect">
            <a:avLst/>
          </a:prstGeom>
        </p:spPr>
        <p:txBody>
          <a:bodyPr lIns="0" tIns="0" rIns="0" bIns="0" anchor="ctr">
            <a:noAutofit/>
          </a:bodyPr>
          <a:lstStyle/>
          <a:p>
            <a:pPr algn="ctr">
              <a:spcBef>
                <a:spcPts val="9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800" b="0" strike="noStrike" spc="-1">
              <a:solidFill>
                <a:srgbClr val="000000"/>
              </a:solid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43" name="PlaceHolder 2"/>
          <p:cNvSpPr>
            <a:spLocks noGrp="1"/>
          </p:cNvSpPr>
          <p:nvPr>
            <p:ph type="body"/>
          </p:nvPr>
        </p:nvSpPr>
        <p:spPr>
          <a:xfrm>
            <a:off x="457200" y="1604520"/>
            <a:ext cx="8229600" cy="397692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45"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46"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2880"/>
            <a:ext cx="8229600" cy="5307840"/>
          </a:xfrm>
          <a:prstGeom prst="rect">
            <a:avLst/>
          </a:prstGeom>
        </p:spPr>
        <p:txBody>
          <a:bodyPr lIns="0" tIns="0" rIns="0" bIns="0" anchor="ctr">
            <a:noAutofit/>
          </a:bodyPr>
          <a:lstStyle/>
          <a:p>
            <a:pPr algn="ctr">
              <a:spcBef>
                <a:spcPts val="9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800" b="0" strike="noStrike" spc="-1">
              <a:solidFill>
                <a:srgbClr val="000000"/>
              </a:solid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51"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3" name="PlaceHolder 2"/>
          <p:cNvSpPr>
            <a:spLocks noGrp="1"/>
          </p:cNvSpPr>
          <p:nvPr>
            <p:ph type="subTitle"/>
          </p:nvPr>
        </p:nvSpPr>
        <p:spPr>
          <a:xfrm>
            <a:off x="457200" y="1604520"/>
            <a:ext cx="8229600" cy="3976920"/>
          </a:xfrm>
          <a:prstGeom prst="rect">
            <a:avLst/>
          </a:prstGeom>
        </p:spPr>
        <p:txBody>
          <a:bodyPr lIns="0" tIns="0" rIns="0" bIns="0" anchor="ctr">
            <a:noAutofit/>
          </a:bodyPr>
          <a:lstStyle/>
          <a:p>
            <a:pPr algn="ctr">
              <a:spcBef>
                <a:spcPts val="9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800" b="0" strike="noStrike" spc="-1">
              <a:solidFill>
                <a:srgbClr val="000000"/>
              </a:solid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54"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60" name="PlaceHolder 4"/>
          <p:cNvSpPr>
            <a:spLocks noGrp="1"/>
          </p:cNvSpPr>
          <p:nvPr>
            <p:ph type="body"/>
          </p:nvPr>
        </p:nvSpPr>
        <p:spPr>
          <a:xfrm>
            <a:off x="457200" y="3682080"/>
            <a:ext cx="822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62" name="PlaceHolder 2"/>
          <p:cNvSpPr>
            <a:spLocks noGrp="1"/>
          </p:cNvSpPr>
          <p:nvPr>
            <p:ph type="body"/>
          </p:nvPr>
        </p:nvSpPr>
        <p:spPr>
          <a:xfrm>
            <a:off x="457200" y="1604520"/>
            <a:ext cx="822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63" name="PlaceHolder 3"/>
          <p:cNvSpPr>
            <a:spLocks noGrp="1"/>
          </p:cNvSpPr>
          <p:nvPr>
            <p:ph type="body"/>
          </p:nvPr>
        </p:nvSpPr>
        <p:spPr>
          <a:xfrm>
            <a:off x="457200" y="3682080"/>
            <a:ext cx="822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81" name="PlaceHolder 2"/>
          <p:cNvSpPr>
            <a:spLocks noGrp="1"/>
          </p:cNvSpPr>
          <p:nvPr>
            <p:ph type="subTitle"/>
          </p:nvPr>
        </p:nvSpPr>
        <p:spPr>
          <a:xfrm>
            <a:off x="457200" y="1604520"/>
            <a:ext cx="8229600" cy="3976920"/>
          </a:xfrm>
          <a:prstGeom prst="rect">
            <a:avLst/>
          </a:prstGeom>
        </p:spPr>
        <p:txBody>
          <a:bodyPr lIns="0" tIns="0" rIns="0" bIns="0" anchor="ctr">
            <a:noAutofit/>
          </a:bodyPr>
          <a:lstStyle/>
          <a:p>
            <a:pPr algn="ctr">
              <a:spcBef>
                <a:spcPts val="9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800" b="0" strike="noStrike" spc="-1">
              <a:solidFill>
                <a:srgbClr val="000000"/>
              </a:solid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83" name="PlaceHolder 2"/>
          <p:cNvSpPr>
            <a:spLocks noGrp="1"/>
          </p:cNvSpPr>
          <p:nvPr>
            <p:ph type="body"/>
          </p:nvPr>
        </p:nvSpPr>
        <p:spPr>
          <a:xfrm>
            <a:off x="457200" y="1604520"/>
            <a:ext cx="8229600" cy="397692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85"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86"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5" name="PlaceHolder 2"/>
          <p:cNvSpPr>
            <a:spLocks noGrp="1"/>
          </p:cNvSpPr>
          <p:nvPr>
            <p:ph type="body"/>
          </p:nvPr>
        </p:nvSpPr>
        <p:spPr>
          <a:xfrm>
            <a:off x="457200" y="1604520"/>
            <a:ext cx="8229600" cy="397692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8" name="PlaceHolder 1"/>
          <p:cNvSpPr>
            <a:spLocks noGrp="1"/>
          </p:cNvSpPr>
          <p:nvPr>
            <p:ph type="subTitle"/>
          </p:nvPr>
        </p:nvSpPr>
        <p:spPr>
          <a:xfrm>
            <a:off x="457200" y="272880"/>
            <a:ext cx="8229600" cy="5307840"/>
          </a:xfrm>
          <a:prstGeom prst="rect">
            <a:avLst/>
          </a:prstGeom>
        </p:spPr>
        <p:txBody>
          <a:bodyPr lIns="0" tIns="0" rIns="0" bIns="0" anchor="ctr">
            <a:noAutofit/>
          </a:bodyPr>
          <a:lstStyle/>
          <a:p>
            <a:pPr algn="ctr">
              <a:spcBef>
                <a:spcPts val="9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800" b="0" strike="noStrike" spc="-1">
              <a:solidFill>
                <a:srgbClr val="000000"/>
              </a:solid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9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91"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9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94"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9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9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9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9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00" name="PlaceHolder 4"/>
          <p:cNvSpPr>
            <a:spLocks noGrp="1"/>
          </p:cNvSpPr>
          <p:nvPr>
            <p:ph type="body"/>
          </p:nvPr>
        </p:nvSpPr>
        <p:spPr>
          <a:xfrm>
            <a:off x="457200" y="3682080"/>
            <a:ext cx="822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102" name="PlaceHolder 2"/>
          <p:cNvSpPr>
            <a:spLocks noGrp="1"/>
          </p:cNvSpPr>
          <p:nvPr>
            <p:ph type="body"/>
          </p:nvPr>
        </p:nvSpPr>
        <p:spPr>
          <a:xfrm>
            <a:off x="457200" y="1604520"/>
            <a:ext cx="822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03" name="PlaceHolder 3"/>
          <p:cNvSpPr>
            <a:spLocks noGrp="1"/>
          </p:cNvSpPr>
          <p:nvPr>
            <p:ph type="body"/>
          </p:nvPr>
        </p:nvSpPr>
        <p:spPr>
          <a:xfrm>
            <a:off x="457200" y="3682080"/>
            <a:ext cx="822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10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0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0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0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11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1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1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1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1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1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121" name="PlaceHolder 2"/>
          <p:cNvSpPr>
            <a:spLocks noGrp="1"/>
          </p:cNvSpPr>
          <p:nvPr>
            <p:ph type="subTitle"/>
          </p:nvPr>
        </p:nvSpPr>
        <p:spPr>
          <a:xfrm>
            <a:off x="457200" y="1604520"/>
            <a:ext cx="8229600" cy="3976920"/>
          </a:xfrm>
          <a:prstGeom prst="rect">
            <a:avLst/>
          </a:prstGeom>
        </p:spPr>
        <p:txBody>
          <a:bodyPr lIns="0" tIns="0" rIns="0" bIns="0" anchor="ctr">
            <a:noAutofit/>
          </a:bodyPr>
          <a:lstStyle/>
          <a:p>
            <a:pPr algn="ctr">
              <a:spcBef>
                <a:spcPts val="9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800" b="0" strike="noStrike" spc="-1">
              <a:solidFill>
                <a:srgbClr val="000000"/>
              </a:solidFill>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123" name="PlaceHolder 2"/>
          <p:cNvSpPr>
            <a:spLocks noGrp="1"/>
          </p:cNvSpPr>
          <p:nvPr>
            <p:ph type="body"/>
          </p:nvPr>
        </p:nvSpPr>
        <p:spPr>
          <a:xfrm>
            <a:off x="457200" y="1604520"/>
            <a:ext cx="8229600" cy="397692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7"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8"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125"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26"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8" name="PlaceHolder 1"/>
          <p:cNvSpPr>
            <a:spLocks noGrp="1"/>
          </p:cNvSpPr>
          <p:nvPr>
            <p:ph type="subTitle"/>
          </p:nvPr>
        </p:nvSpPr>
        <p:spPr>
          <a:xfrm>
            <a:off x="457200" y="272880"/>
            <a:ext cx="8229600" cy="5307840"/>
          </a:xfrm>
          <a:prstGeom prst="rect">
            <a:avLst/>
          </a:prstGeom>
        </p:spPr>
        <p:txBody>
          <a:bodyPr lIns="0" tIns="0" rIns="0" bIns="0" anchor="ctr">
            <a:noAutofit/>
          </a:bodyPr>
          <a:lstStyle/>
          <a:p>
            <a:pPr algn="ctr">
              <a:spcBef>
                <a:spcPts val="9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800" b="0" strike="noStrike" spc="-1">
              <a:solidFill>
                <a:srgbClr val="000000"/>
              </a:solidFill>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13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31"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3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134"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3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3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13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3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40" name="PlaceHolder 4"/>
          <p:cNvSpPr>
            <a:spLocks noGrp="1"/>
          </p:cNvSpPr>
          <p:nvPr>
            <p:ph type="body"/>
          </p:nvPr>
        </p:nvSpPr>
        <p:spPr>
          <a:xfrm>
            <a:off x="457200" y="3682080"/>
            <a:ext cx="822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142" name="PlaceHolder 2"/>
          <p:cNvSpPr>
            <a:spLocks noGrp="1"/>
          </p:cNvSpPr>
          <p:nvPr>
            <p:ph type="body"/>
          </p:nvPr>
        </p:nvSpPr>
        <p:spPr>
          <a:xfrm>
            <a:off x="457200" y="1604520"/>
            <a:ext cx="822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43" name="PlaceHolder 3"/>
          <p:cNvSpPr>
            <a:spLocks noGrp="1"/>
          </p:cNvSpPr>
          <p:nvPr>
            <p:ph type="body"/>
          </p:nvPr>
        </p:nvSpPr>
        <p:spPr>
          <a:xfrm>
            <a:off x="457200" y="3682080"/>
            <a:ext cx="822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14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4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4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4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15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5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5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5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5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5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2880"/>
            <a:ext cx="8229600" cy="5307840"/>
          </a:xfrm>
          <a:prstGeom prst="rect">
            <a:avLst/>
          </a:prstGeom>
        </p:spPr>
        <p:txBody>
          <a:bodyPr lIns="0" tIns="0" rIns="0" bIns="0" anchor="ctr">
            <a:noAutofit/>
          </a:bodyPr>
          <a:lstStyle/>
          <a:p>
            <a:pPr algn="ctr">
              <a:spcBef>
                <a:spcPts val="9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8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3" name="PlaceHolder 3"/>
          <p:cNvSpPr>
            <a:spLocks noGrp="1"/>
          </p:cNvSpPr>
          <p:nvPr>
            <p:ph type="body"/>
          </p:nvPr>
        </p:nvSpPr>
        <p:spPr>
          <a:xfrm>
            <a:off x="467424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16" name="PlaceHolder 2"/>
          <p:cNvSpPr>
            <a:spLocks noGrp="1"/>
          </p:cNvSpPr>
          <p:nvPr>
            <p:ph type="body"/>
          </p:nvPr>
        </p:nvSpPr>
        <p:spPr>
          <a:xfrm>
            <a:off x="457200" y="1604520"/>
            <a:ext cx="4015800" cy="397692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2880"/>
            <a:ext cx="8229600" cy="1144800"/>
          </a:xfrm>
          <a:prstGeom prst="rect">
            <a:avLst/>
          </a:prstGeom>
        </p:spPr>
        <p:txBody>
          <a:bodyPr lIns="0" tIns="0" rIns="0" bIns="0" anchor="ctr">
            <a:noAutofit/>
          </a:bodyPr>
          <a:lstStyle/>
          <a:p>
            <a:endParaRPr lang="it-IT" sz="4400" b="0" strike="noStrike" spc="-1">
              <a:solidFill>
                <a:srgbClr val="000000"/>
              </a:solidFill>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it-IT" sz="2800" b="0" strike="noStrike" spc="-1">
              <a:solidFill>
                <a:srgbClr val="000000"/>
              </a:solidFill>
              <a:latin typeface="Arial"/>
            </a:endParaRPr>
          </a:p>
        </p:txBody>
      </p:sp>
      <p:sp>
        <p:nvSpPr>
          <p:cNvPr id="22" name="PlaceHolder 4"/>
          <p:cNvSpPr>
            <a:spLocks noGrp="1"/>
          </p:cNvSpPr>
          <p:nvPr>
            <p:ph type="body"/>
          </p:nvPr>
        </p:nvSpPr>
        <p:spPr>
          <a:xfrm>
            <a:off x="457200" y="3682080"/>
            <a:ext cx="8229600" cy="1896840"/>
          </a:xfrm>
          <a:prstGeom prst="rect">
            <a:avLst/>
          </a:prstGeom>
        </p:spPr>
        <p:txBody>
          <a:bodyPr lIns="0" tIns="0" rIns="0" bIns="0">
            <a:normAutofit/>
          </a:bodyPr>
          <a:lstStyle/>
          <a:p>
            <a:endParaRPr lang="it-IT" sz="2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2880"/>
            <a:ext cx="8229600" cy="1144800"/>
          </a:xfrm>
          <a:prstGeom prst="rect">
            <a:avLst/>
          </a:prstGeom>
        </p:spPr>
        <p:txBody>
          <a:bodyPr lIns="0" tIns="0" rIns="0" bIns="0" anchor="ctr">
            <a:noAutofit/>
          </a:bodyPr>
          <a:lstStyle/>
          <a:p>
            <a:r>
              <a:rPr lang="it-IT" sz="4400" b="0" strike="noStrike" spc="-1">
                <a:solidFill>
                  <a:srgbClr val="000000"/>
                </a:solidFill>
                <a:latin typeface="Arial"/>
              </a:rPr>
              <a:t>Fai clic per modificare il formato del testo del titolo</a:t>
            </a:r>
          </a:p>
        </p:txBody>
      </p:sp>
      <p:sp>
        <p:nvSpPr>
          <p:cNvPr id="3" name="PlaceHolder 2"/>
          <p:cNvSpPr>
            <a:spLocks noGrp="1"/>
          </p:cNvSpPr>
          <p:nvPr>
            <p:ph type="body"/>
          </p:nvPr>
        </p:nvSpPr>
        <p:spPr>
          <a:xfrm>
            <a:off x="457200" y="1604520"/>
            <a:ext cx="8229600" cy="3976920"/>
          </a:xfrm>
          <a:prstGeom prst="rect">
            <a:avLst/>
          </a:prstGeom>
        </p:spPr>
        <p:txBody>
          <a:bodyPr lIns="0" tIns="0" rIns="0" bIns="0">
            <a:normAutofit/>
          </a:bodyPr>
          <a:lstStyle/>
          <a:p>
            <a:pPr marL="228600"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Fai clic per modificare il formato del testo della struttura</a:t>
            </a:r>
          </a:p>
          <a:p>
            <a:pPr marL="685800" lvl="1"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Secondo livello struttura</a:t>
            </a:r>
          </a:p>
          <a:p>
            <a:pPr marL="1143000" lvl="2"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Terzo livello struttura</a:t>
            </a:r>
          </a:p>
          <a:p>
            <a:pPr marL="1600200" lvl="3"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Quarto livello struttura</a:t>
            </a:r>
          </a:p>
          <a:p>
            <a:pPr marL="2057400" lvl="4"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Quinto livello struttura</a:t>
            </a:r>
          </a:p>
          <a:p>
            <a:pPr marL="2057400" lvl="5"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Sesto livello struttura</a:t>
            </a:r>
          </a:p>
          <a:p>
            <a:pPr marL="2057400" lvl="6"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2880"/>
            <a:ext cx="8229600" cy="1144800"/>
          </a:xfrm>
          <a:prstGeom prst="rect">
            <a:avLst/>
          </a:prstGeom>
        </p:spPr>
        <p:txBody>
          <a:bodyPr lIns="0" tIns="0" rIns="0" bIns="0" anchor="ctr">
            <a:noAutofit/>
          </a:bodyPr>
          <a:lstStyle/>
          <a:p>
            <a:r>
              <a:rPr lang="it-IT" sz="4400" b="0" strike="noStrike" spc="-1">
                <a:solidFill>
                  <a:srgbClr val="000000"/>
                </a:solidFill>
                <a:latin typeface="Arial"/>
              </a:rPr>
              <a:t>Fai clic per modificare il formato del testo del titolo</a:t>
            </a:r>
          </a:p>
        </p:txBody>
      </p:sp>
      <p:sp>
        <p:nvSpPr>
          <p:cNvPr id="39" name="PlaceHolder 2"/>
          <p:cNvSpPr>
            <a:spLocks noGrp="1"/>
          </p:cNvSpPr>
          <p:nvPr>
            <p:ph type="body"/>
          </p:nvPr>
        </p:nvSpPr>
        <p:spPr>
          <a:xfrm>
            <a:off x="457200" y="1604520"/>
            <a:ext cx="8229600" cy="3976920"/>
          </a:xfrm>
          <a:prstGeom prst="rect">
            <a:avLst/>
          </a:prstGeom>
        </p:spPr>
        <p:txBody>
          <a:bodyPr lIns="0" tIns="0" rIns="0" bIns="0">
            <a:normAutofit/>
          </a:bodyPr>
          <a:lstStyle/>
          <a:p>
            <a:pPr marL="228600"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Fai clic per modificare il formato del testo della struttura</a:t>
            </a:r>
          </a:p>
          <a:p>
            <a:pPr marL="685800" lvl="1"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Secondo livello struttura</a:t>
            </a:r>
          </a:p>
          <a:p>
            <a:pPr marL="1143000" lvl="2"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Terzo livello struttura</a:t>
            </a:r>
          </a:p>
          <a:p>
            <a:pPr marL="1600200" lvl="3"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Quarto livello struttura</a:t>
            </a:r>
          </a:p>
          <a:p>
            <a:pPr marL="2057400" lvl="4"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Quinto livello struttura</a:t>
            </a:r>
          </a:p>
          <a:p>
            <a:pPr marL="2057400" lvl="5"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Sesto livello struttura</a:t>
            </a:r>
          </a:p>
          <a:p>
            <a:pPr marL="2057400" lvl="6"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6" name="Immagine 3"/>
          <p:cNvPicPr/>
          <p:nvPr/>
        </p:nvPicPr>
        <p:blipFill>
          <a:blip r:embed="rId14"/>
          <a:stretch/>
        </p:blipFill>
        <p:spPr>
          <a:xfrm>
            <a:off x="2079720" y="1604880"/>
            <a:ext cx="4984560" cy="3976920"/>
          </a:xfrm>
          <a:prstGeom prst="rect">
            <a:avLst/>
          </a:prstGeom>
          <a:ln w="0">
            <a:noFill/>
          </a:ln>
        </p:spPr>
      </p:pic>
      <p:pic>
        <p:nvPicPr>
          <p:cNvPr id="77" name="Immagine 4"/>
          <p:cNvPicPr/>
          <p:nvPr/>
        </p:nvPicPr>
        <p:blipFill>
          <a:blip r:embed="rId14"/>
          <a:stretch/>
        </p:blipFill>
        <p:spPr>
          <a:xfrm>
            <a:off x="2079720" y="1604880"/>
            <a:ext cx="4984560" cy="3976920"/>
          </a:xfrm>
          <a:prstGeom prst="rect">
            <a:avLst/>
          </a:prstGeom>
          <a:ln w="0">
            <a:noFill/>
          </a:ln>
        </p:spPr>
      </p:pic>
      <p:sp>
        <p:nvSpPr>
          <p:cNvPr id="78" name="PlaceHolder 1"/>
          <p:cNvSpPr>
            <a:spLocks noGrp="1"/>
          </p:cNvSpPr>
          <p:nvPr>
            <p:ph type="title"/>
          </p:nvPr>
        </p:nvSpPr>
        <p:spPr>
          <a:xfrm>
            <a:off x="457200" y="272880"/>
            <a:ext cx="8229600" cy="1144800"/>
          </a:xfrm>
          <a:prstGeom prst="rect">
            <a:avLst/>
          </a:prstGeom>
        </p:spPr>
        <p:txBody>
          <a:bodyPr lIns="0" tIns="0" rIns="0" bIns="0" anchor="ctr">
            <a:noAutofit/>
          </a:bodyPr>
          <a:lstStyle/>
          <a:p>
            <a:r>
              <a:rPr lang="it-IT" sz="4400" b="0" strike="noStrike" spc="-1">
                <a:solidFill>
                  <a:srgbClr val="000000"/>
                </a:solidFill>
                <a:latin typeface="Arial"/>
              </a:rPr>
              <a:t>Fai clic per modificare il formato del testo del titolo</a:t>
            </a:r>
          </a:p>
        </p:txBody>
      </p:sp>
      <p:sp>
        <p:nvSpPr>
          <p:cNvPr id="79" name="PlaceHolder 2"/>
          <p:cNvSpPr>
            <a:spLocks noGrp="1"/>
          </p:cNvSpPr>
          <p:nvPr>
            <p:ph type="body"/>
          </p:nvPr>
        </p:nvSpPr>
        <p:spPr>
          <a:xfrm>
            <a:off x="457200" y="1604520"/>
            <a:ext cx="8229600" cy="3976920"/>
          </a:xfrm>
          <a:prstGeom prst="rect">
            <a:avLst/>
          </a:prstGeom>
        </p:spPr>
        <p:txBody>
          <a:bodyPr lIns="0" tIns="0" rIns="0" bIns="0">
            <a:normAutofit/>
          </a:bodyPr>
          <a:lstStyle/>
          <a:p>
            <a:pPr marL="228600"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Fai clic per modificare il formato del testo della struttura</a:t>
            </a:r>
          </a:p>
          <a:p>
            <a:pPr marL="685800" lvl="1"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Secondo livello struttura</a:t>
            </a:r>
          </a:p>
          <a:p>
            <a:pPr marL="1143000" lvl="2"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Terzo livello struttura</a:t>
            </a:r>
          </a:p>
          <a:p>
            <a:pPr marL="1600200" lvl="3"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Quarto livello struttura</a:t>
            </a:r>
          </a:p>
          <a:p>
            <a:pPr marL="2057400" lvl="4"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Quinto livello struttura</a:t>
            </a:r>
          </a:p>
          <a:p>
            <a:pPr marL="2057400" lvl="5"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Sesto livello struttura</a:t>
            </a:r>
          </a:p>
          <a:p>
            <a:pPr marL="2057400" lvl="6"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6" name="Immagine 3"/>
          <p:cNvPicPr/>
          <p:nvPr/>
        </p:nvPicPr>
        <p:blipFill>
          <a:blip r:embed="rId14"/>
          <a:stretch/>
        </p:blipFill>
        <p:spPr>
          <a:xfrm>
            <a:off x="2079720" y="1604880"/>
            <a:ext cx="4984560" cy="3976920"/>
          </a:xfrm>
          <a:prstGeom prst="rect">
            <a:avLst/>
          </a:prstGeom>
          <a:ln w="0">
            <a:noFill/>
          </a:ln>
        </p:spPr>
      </p:pic>
      <p:pic>
        <p:nvPicPr>
          <p:cNvPr id="117" name="Immagine 4"/>
          <p:cNvPicPr/>
          <p:nvPr/>
        </p:nvPicPr>
        <p:blipFill>
          <a:blip r:embed="rId14"/>
          <a:stretch/>
        </p:blipFill>
        <p:spPr>
          <a:xfrm>
            <a:off x="2079720" y="1604880"/>
            <a:ext cx="4984560" cy="3976920"/>
          </a:xfrm>
          <a:prstGeom prst="rect">
            <a:avLst/>
          </a:prstGeom>
          <a:ln w="0">
            <a:noFill/>
          </a:ln>
        </p:spPr>
      </p:pic>
      <p:sp>
        <p:nvSpPr>
          <p:cNvPr id="118" name="PlaceHolder 1"/>
          <p:cNvSpPr>
            <a:spLocks noGrp="1"/>
          </p:cNvSpPr>
          <p:nvPr>
            <p:ph type="title"/>
          </p:nvPr>
        </p:nvSpPr>
        <p:spPr>
          <a:xfrm>
            <a:off x="457200" y="272880"/>
            <a:ext cx="8229600" cy="1144800"/>
          </a:xfrm>
          <a:prstGeom prst="rect">
            <a:avLst/>
          </a:prstGeom>
        </p:spPr>
        <p:txBody>
          <a:bodyPr lIns="0" tIns="0" rIns="0" bIns="0" anchor="ctr">
            <a:noAutofit/>
          </a:bodyPr>
          <a:lstStyle/>
          <a:p>
            <a:r>
              <a:rPr lang="it-IT" sz="4400" b="0" strike="noStrike" spc="-1">
                <a:solidFill>
                  <a:srgbClr val="000000"/>
                </a:solidFill>
                <a:latin typeface="Arial"/>
              </a:rPr>
              <a:t>Fai clic per modificare il formato del testo del titolo</a:t>
            </a:r>
          </a:p>
        </p:txBody>
      </p:sp>
      <p:sp>
        <p:nvSpPr>
          <p:cNvPr id="119" name="PlaceHolder 2"/>
          <p:cNvSpPr>
            <a:spLocks noGrp="1"/>
          </p:cNvSpPr>
          <p:nvPr>
            <p:ph type="body"/>
          </p:nvPr>
        </p:nvSpPr>
        <p:spPr>
          <a:xfrm>
            <a:off x="457200" y="1604520"/>
            <a:ext cx="8229600" cy="3976920"/>
          </a:xfrm>
          <a:prstGeom prst="rect">
            <a:avLst/>
          </a:prstGeom>
        </p:spPr>
        <p:txBody>
          <a:bodyPr lIns="0" tIns="0" rIns="0" bIns="0">
            <a:normAutofit/>
          </a:bodyPr>
          <a:lstStyle/>
          <a:p>
            <a:pPr marL="228600"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Fai clic per modificare il formato del testo della struttura</a:t>
            </a:r>
          </a:p>
          <a:p>
            <a:pPr marL="685800" lvl="1"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Secondo livello struttura</a:t>
            </a:r>
          </a:p>
          <a:p>
            <a:pPr marL="1143000" lvl="2"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Terzo livello struttura</a:t>
            </a:r>
          </a:p>
          <a:p>
            <a:pPr marL="1600200" lvl="3"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Quarto livello struttura</a:t>
            </a:r>
          </a:p>
          <a:p>
            <a:pPr marL="2057400" lvl="4"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Quinto livello struttura</a:t>
            </a:r>
          </a:p>
          <a:p>
            <a:pPr marL="2057400" lvl="5"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Sesto livello struttura</a:t>
            </a:r>
          </a:p>
          <a:p>
            <a:pPr marL="2057400" lvl="6" indent="-228600">
              <a:spcBef>
                <a:spcPts val="99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a:solidFill>
                  <a:srgbClr val="000000"/>
                </a:solidFill>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CustomShape 1"/>
          <p:cNvSpPr/>
          <p:nvPr/>
        </p:nvSpPr>
        <p:spPr>
          <a:xfrm>
            <a:off x="611280" y="549360"/>
            <a:ext cx="7770600" cy="5325840"/>
          </a:xfrm>
          <a:prstGeom prst="rect">
            <a:avLst/>
          </a:prstGeom>
          <a:noFill/>
          <a:ln w="0">
            <a:noFill/>
          </a:ln>
        </p:spPr>
        <p:style>
          <a:lnRef idx="0">
            <a:scrgbClr r="0" g="0" b="0"/>
          </a:lnRef>
          <a:fillRef idx="0">
            <a:scrgbClr r="0" g="0" b="0"/>
          </a:fillRef>
          <a:effectRef idx="0">
            <a:scrgbClr r="0" g="0" b="0"/>
          </a:effectRef>
          <a:fontRef idx="minor"/>
        </p:style>
      </p:sp>
      <p:sp>
        <p:nvSpPr>
          <p:cNvPr id="157" name="CustomShape 2"/>
          <p:cNvSpPr/>
          <p:nvPr/>
        </p:nvSpPr>
        <p:spPr>
          <a:xfrm>
            <a:off x="2087640" y="549360"/>
            <a:ext cx="4824360" cy="287964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dirty="0">
                <a:solidFill>
                  <a:srgbClr val="FF3333"/>
                </a:solidFill>
                <a:latin typeface="Arial"/>
              </a:rPr>
              <a:t>L’ISTITUTO COMPRENSIVO DI BORGO SAN LORENZO</a:t>
            </a:r>
            <a:endParaRPr lang="it-IT" sz="2800" b="0" strike="noStrike" spc="-1" dirty="0">
              <a:solidFill>
                <a:srgbClr val="000000"/>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800" b="0" strike="noStrike" spc="-1" dirty="0">
              <a:solidFill>
                <a:srgbClr val="000000"/>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dirty="0">
                <a:solidFill>
                  <a:srgbClr val="FF3333"/>
                </a:solidFill>
                <a:latin typeface="Arial"/>
              </a:rPr>
              <a:t>PRESENTA</a:t>
            </a:r>
            <a:endParaRPr lang="it-IT" sz="2800" b="0" strike="noStrike" spc="-1" dirty="0">
              <a:solidFill>
                <a:srgbClr val="000000"/>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8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800" b="0" strike="noStrike" spc="-1" dirty="0">
              <a:solidFill>
                <a:srgbClr val="000000"/>
              </a:solidFill>
              <a:latin typeface="Arial"/>
            </a:endParaRPr>
          </a:p>
        </p:txBody>
      </p:sp>
      <p:pic>
        <p:nvPicPr>
          <p:cNvPr id="5" name="Immagine 4">
            <a:extLst>
              <a:ext uri="{FF2B5EF4-FFF2-40B4-BE49-F238E27FC236}">
                <a16:creationId xmlns:a16="http://schemas.microsoft.com/office/drawing/2014/main" id="{AB306D0D-E7DA-418D-89B2-426804096C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1598" y="3218767"/>
            <a:ext cx="7809524" cy="286666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ustomShape 1"/>
          <p:cNvSpPr/>
          <p:nvPr/>
        </p:nvSpPr>
        <p:spPr>
          <a:xfrm>
            <a:off x="468360" y="765000"/>
            <a:ext cx="8227800" cy="5183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200" b="0" strike="noStrike" spc="-1" dirty="0">
                <a:solidFill>
                  <a:srgbClr val="FF0000"/>
                </a:solidFill>
                <a:latin typeface="Calibri"/>
              </a:rPr>
              <a:t>PROGETTO TRINITY COLLEGE</a:t>
            </a:r>
            <a:endParaRPr lang="it-IT" sz="3200" b="0" strike="noStrike" spc="-1" dirty="0">
              <a:solidFill>
                <a:srgbClr val="000000"/>
              </a:solidFill>
              <a:latin typeface="Aria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3200" b="0" strike="noStrike" spc="-1" dirty="0">
              <a:solidFill>
                <a:srgbClr val="000000"/>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400" b="0" strike="noStrike" spc="-1" dirty="0">
                <a:solidFill>
                  <a:srgbClr val="000000"/>
                </a:solidFill>
                <a:latin typeface="Calibri"/>
              </a:rPr>
              <a:t>Trinity College London </a:t>
            </a:r>
            <a:r>
              <a:rPr lang="it-IT" sz="2400" b="0" strike="noStrike" spc="-1" dirty="0" err="1">
                <a:solidFill>
                  <a:srgbClr val="000000"/>
                </a:solidFill>
                <a:latin typeface="Calibri"/>
              </a:rPr>
              <a:t>e’</a:t>
            </a:r>
            <a:r>
              <a:rPr lang="it-IT" sz="2400" b="0" strike="noStrike" spc="-1" dirty="0">
                <a:solidFill>
                  <a:srgbClr val="000000"/>
                </a:solidFill>
                <a:latin typeface="Calibri"/>
              </a:rPr>
              <a:t> un </a:t>
            </a:r>
            <a:r>
              <a:rPr lang="it-IT" sz="2400" b="0" strike="noStrike" spc="-1" dirty="0" err="1">
                <a:solidFill>
                  <a:srgbClr val="000000"/>
                </a:solidFill>
                <a:latin typeface="Calibri"/>
              </a:rPr>
              <a:t>Examination</a:t>
            </a:r>
            <a:r>
              <a:rPr lang="it-IT" sz="2400" b="0" strike="noStrike" spc="-1" dirty="0">
                <a:solidFill>
                  <a:srgbClr val="000000"/>
                </a:solidFill>
                <a:latin typeface="Calibri"/>
              </a:rPr>
              <a:t> Board britannico attivo in oltre 60 paesi al mondo. Tutte le certificazioni di lingua inglese Trinity sono state formalmente mappate al Quadro Comune Europeo di Riferimento per le lingue (QCER) utilizzando l’apposito Manuale edito dal Consiglio di Europa. Trinity </a:t>
            </a:r>
            <a:r>
              <a:rPr lang="it-IT" sz="2400" b="0" strike="noStrike" spc="-1" dirty="0" err="1">
                <a:solidFill>
                  <a:srgbClr val="000000"/>
                </a:solidFill>
                <a:latin typeface="Calibri"/>
              </a:rPr>
              <a:t>e’</a:t>
            </a:r>
            <a:r>
              <a:rPr lang="it-IT" sz="2400" b="0" strike="noStrike" spc="-1" dirty="0">
                <a:solidFill>
                  <a:srgbClr val="000000"/>
                </a:solidFill>
                <a:latin typeface="Calibri"/>
              </a:rPr>
              <a:t> un membro a pieno titolo dell’ALTE (</a:t>
            </a:r>
            <a:r>
              <a:rPr lang="it-IT" sz="2400" spc="-1" dirty="0">
                <a:solidFill>
                  <a:srgbClr val="000000"/>
                </a:solidFill>
                <a:latin typeface="Calibri"/>
              </a:rPr>
              <a:t>A</a:t>
            </a:r>
            <a:r>
              <a:rPr lang="it-IT" sz="2400" b="0" strike="noStrike" spc="-1" dirty="0">
                <a:solidFill>
                  <a:srgbClr val="000000"/>
                </a:solidFill>
                <a:latin typeface="Calibri"/>
              </a:rPr>
              <a:t>ssociation of Language Testers in Europe) dal 2010. Trinity </a:t>
            </a:r>
            <a:r>
              <a:rPr lang="it-IT" sz="2400" b="0" strike="noStrike" spc="-1" dirty="0" err="1">
                <a:solidFill>
                  <a:srgbClr val="000000"/>
                </a:solidFill>
                <a:latin typeface="Calibri"/>
              </a:rPr>
              <a:t>e’</a:t>
            </a:r>
            <a:r>
              <a:rPr lang="it-IT" sz="2400" b="0" strike="noStrike" spc="-1" dirty="0">
                <a:solidFill>
                  <a:srgbClr val="000000"/>
                </a:solidFill>
                <a:latin typeface="Calibri"/>
              </a:rPr>
              <a:t> stato recentemente nominato dallo Home Office della Gran Bretagna</a:t>
            </a:r>
            <a:r>
              <a:rPr lang="it-IT" sz="2400" spc="-1" dirty="0">
                <a:solidFill>
                  <a:srgbClr val="000000"/>
                </a:solidFill>
                <a:latin typeface="Calibri"/>
              </a:rPr>
              <a:t> </a:t>
            </a:r>
            <a:r>
              <a:rPr lang="it-IT" sz="2400" b="0" strike="noStrike" spc="-1" dirty="0">
                <a:solidFill>
                  <a:srgbClr val="000000"/>
                </a:solidFill>
                <a:latin typeface="Calibri"/>
              </a:rPr>
              <a:t>come uno dei soli due provider di Secure English Language </a:t>
            </a:r>
            <a:r>
              <a:rPr lang="it-IT" sz="2400" b="0" strike="noStrike" spc="-1" dirty="0" err="1">
                <a:solidFill>
                  <a:srgbClr val="000000"/>
                </a:solidFill>
                <a:latin typeface="Calibri"/>
              </a:rPr>
              <a:t>Tests</a:t>
            </a:r>
            <a:r>
              <a:rPr lang="it-IT" sz="2400" b="0" strike="noStrike" spc="-1" dirty="0">
                <a:solidFill>
                  <a:srgbClr val="000000"/>
                </a:solidFill>
                <a:latin typeface="Calibri"/>
              </a:rPr>
              <a:t> (SELT) </a:t>
            </a:r>
            <a:endParaRPr lang="it-IT" sz="24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4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4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4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4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4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4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4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4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4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4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2400" b="0" strike="noStrike" spc="-1" dirty="0">
              <a:solidFill>
                <a:srgbClr val="000000"/>
              </a:solidFill>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457200" y="476280"/>
            <a:ext cx="8228160" cy="5648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dirty="0">
                <a:solidFill>
                  <a:srgbClr val="FF3333"/>
                </a:solidFill>
                <a:latin typeface="Calibri"/>
              </a:rPr>
              <a:t>  COLLABORAZIONE </a:t>
            </a:r>
            <a:endParaRPr lang="it-IT" sz="2800" b="0" strike="noStrike" spc="-1" dirty="0">
              <a:solidFill>
                <a:srgbClr val="000000"/>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dirty="0">
                <a:solidFill>
                  <a:srgbClr val="FF3333"/>
                </a:solidFill>
                <a:latin typeface="Calibri"/>
              </a:rPr>
              <a:t> </a:t>
            </a:r>
            <a:endParaRPr lang="it-IT" sz="2800" b="0" strike="noStrike" spc="-1" dirty="0">
              <a:solidFill>
                <a:srgbClr val="000000"/>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0" strike="noStrike" spc="-1" dirty="0">
                <a:solidFill>
                  <a:srgbClr val="000000"/>
                </a:solidFill>
                <a:latin typeface="Calibri"/>
              </a:rPr>
              <a:t>  Il nostro Istituto ha iniziato la collaborazione con il Trinity College London nel 2021/2022 e da allora ha intensificato i rapporti, ampliando le certificazioni per gli utenti della propria scuola ed offrendo la propria disponibilità come Centro Esami anche a candidati esterni, provenienti dagli Istituti di istruzione superiore “Giotto Ulivi” e “Chino Chini”. Nell’anno 2023/2024  149 candidati hanno sostenuto e superato, spesso brillantemente, gli esami Trinity “GESE” in modalità digitale.  </a:t>
            </a:r>
            <a:endParaRPr lang="it-IT" sz="2400" b="0" strike="noStrike" spc="-1" dirty="0">
              <a:solidFill>
                <a:srgbClr val="000000"/>
              </a:solidFill>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70FFD3-AD00-4078-BBB0-4B1B7FA4C9B5}"/>
              </a:ext>
            </a:extLst>
          </p:cNvPr>
          <p:cNvSpPr>
            <a:spLocks noGrp="1"/>
          </p:cNvSpPr>
          <p:nvPr>
            <p:ph type="title"/>
          </p:nvPr>
        </p:nvSpPr>
        <p:spPr>
          <a:xfrm>
            <a:off x="457200" y="272880"/>
            <a:ext cx="8229600" cy="1144800"/>
          </a:xfrm>
        </p:spPr>
        <p:txBody>
          <a:bodyPr/>
          <a:lstStyle/>
          <a:p>
            <a:pPr algn="ctr"/>
            <a:r>
              <a:rPr lang="it-IT" dirty="0">
                <a:solidFill>
                  <a:srgbClr val="FF0000"/>
                </a:solidFill>
              </a:rPr>
              <a:t>Il progetto</a:t>
            </a:r>
          </a:p>
        </p:txBody>
      </p:sp>
      <p:sp>
        <p:nvSpPr>
          <p:cNvPr id="3" name="Sottotitolo 2">
            <a:extLst>
              <a:ext uri="{FF2B5EF4-FFF2-40B4-BE49-F238E27FC236}">
                <a16:creationId xmlns:a16="http://schemas.microsoft.com/office/drawing/2014/main" id="{B2DCBA5F-C4D9-4D14-8324-FE07C323384F}"/>
              </a:ext>
            </a:extLst>
          </p:cNvPr>
          <p:cNvSpPr>
            <a:spLocks noGrp="1"/>
          </p:cNvSpPr>
          <p:nvPr>
            <p:ph type="subTitle"/>
          </p:nvPr>
        </p:nvSpPr>
        <p:spPr>
          <a:xfrm>
            <a:off x="671513" y="3028949"/>
            <a:ext cx="8472487" cy="589005"/>
          </a:xfrm>
        </p:spPr>
        <p:txBody>
          <a:bodyPr/>
          <a:lstStyle/>
          <a:p>
            <a:r>
              <a:rPr lang="it-IT" sz="2400" dirty="0">
                <a:latin typeface="Calibri" panose="020F0502020204030204" pitchFamily="34" charset="0"/>
                <a:cs typeface="Calibri" panose="020F0502020204030204" pitchFamily="34" charset="0"/>
              </a:rPr>
              <a:t>Inizialmente riservato ai soli frequentanti il corso di preparazione all’esame, il progetto di Certificazione Linguistica è stato in seguito esteso anche ai candidati self-study dei tre anni della Scuola Secondaria di Primo Grado.</a:t>
            </a:r>
          </a:p>
          <a:p>
            <a:r>
              <a:rPr lang="it-IT" sz="2400" dirty="0">
                <a:latin typeface="Calibri" panose="020F0502020204030204" pitchFamily="34" charset="0"/>
                <a:cs typeface="Calibri" panose="020F0502020204030204" pitchFamily="34" charset="0"/>
              </a:rPr>
              <a:t>Il corso è attualmente rivolto ai candidati del quinto anno della Scuola Primaria e del terzo anno della Scuola Secondaria. </a:t>
            </a:r>
          </a:p>
        </p:txBody>
      </p:sp>
    </p:spTree>
    <p:extLst>
      <p:ext uri="{BB962C8B-B14F-4D97-AF65-F5344CB8AC3E}">
        <p14:creationId xmlns:p14="http://schemas.microsoft.com/office/powerpoint/2010/main" val="1847894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1C1715-3B4D-42CF-B8C4-DD3C71D4AA68}"/>
              </a:ext>
            </a:extLst>
          </p:cNvPr>
          <p:cNvSpPr>
            <a:spLocks noGrp="1"/>
          </p:cNvSpPr>
          <p:nvPr>
            <p:ph type="title"/>
          </p:nvPr>
        </p:nvSpPr>
        <p:spPr>
          <a:xfrm>
            <a:off x="485774" y="272880"/>
            <a:ext cx="8201025" cy="1144800"/>
          </a:xfrm>
        </p:spPr>
        <p:txBody>
          <a:bodyPr/>
          <a:lstStyle/>
          <a:p>
            <a:pPr algn="ctr"/>
            <a:r>
              <a:rPr lang="it-IT" dirty="0">
                <a:solidFill>
                  <a:srgbClr val="FF0000"/>
                </a:solidFill>
              </a:rPr>
              <a:t>Riconoscimenti</a:t>
            </a:r>
          </a:p>
        </p:txBody>
      </p:sp>
      <p:sp>
        <p:nvSpPr>
          <p:cNvPr id="3" name="Sottotitolo 2">
            <a:extLst>
              <a:ext uri="{FF2B5EF4-FFF2-40B4-BE49-F238E27FC236}">
                <a16:creationId xmlns:a16="http://schemas.microsoft.com/office/drawing/2014/main" id="{83A91418-EB55-4481-827B-B1E6018919B0}"/>
              </a:ext>
            </a:extLst>
          </p:cNvPr>
          <p:cNvSpPr>
            <a:spLocks noGrp="1"/>
          </p:cNvSpPr>
          <p:nvPr>
            <p:ph type="subTitle"/>
          </p:nvPr>
        </p:nvSpPr>
        <p:spPr>
          <a:xfrm>
            <a:off x="100013" y="528638"/>
            <a:ext cx="9629775" cy="7615236"/>
          </a:xfrm>
        </p:spPr>
        <p:txBody>
          <a:bodyPr/>
          <a:lstStyle/>
          <a:p>
            <a:pPr marL="0" indent="0">
              <a:buNone/>
            </a:pPr>
            <a:r>
              <a:rPr lang="it-IT" sz="2400" dirty="0">
                <a:latin typeface="Calibri" panose="020F0502020204030204" pitchFamily="34" charset="0"/>
                <a:cs typeface="Calibri" panose="020F0502020204030204" pitchFamily="34" charset="0"/>
              </a:rPr>
              <a:t>La nostra Sede d'Esame Trinity College London è stata insignita del Trinity Digital </a:t>
            </a:r>
            <a:r>
              <a:rPr lang="it-IT" sz="2400" dirty="0" err="1">
                <a:latin typeface="Calibri" panose="020F0502020204030204" pitchFamily="34" charset="0"/>
                <a:cs typeface="Calibri" panose="020F0502020204030204" pitchFamily="34" charset="0"/>
              </a:rPr>
              <a:t>Transformation</a:t>
            </a:r>
            <a:r>
              <a:rPr lang="it-IT" sz="2400" dirty="0">
                <a:latin typeface="Calibri" panose="020F0502020204030204" pitchFamily="34" charset="0"/>
                <a:cs typeface="Calibri" panose="020F0502020204030204" pitchFamily="34" charset="0"/>
              </a:rPr>
              <a:t> Badge per gli anni accademici 2022-2023 e </a:t>
            </a:r>
          </a:p>
          <a:p>
            <a:pPr marL="0" indent="0">
              <a:buNone/>
            </a:pPr>
            <a:r>
              <a:rPr lang="it-IT" sz="2400" dirty="0">
                <a:latin typeface="Calibri" panose="020F0502020204030204" pitchFamily="34" charset="0"/>
                <a:cs typeface="Calibri" panose="020F0502020204030204" pitchFamily="34" charset="0"/>
              </a:rPr>
              <a:t>2023-2024 con la seguente motivazione:</a:t>
            </a:r>
          </a:p>
          <a:p>
            <a:pPr algn="l"/>
            <a:r>
              <a:rPr lang="it-IT" sz="1600" b="0" i="1" dirty="0">
                <a:solidFill>
                  <a:srgbClr val="222222"/>
                </a:solidFill>
                <a:effectLst/>
                <a:latin typeface="Arial" panose="020B0604020202020204" pitchFamily="34" charset="0"/>
              </a:rPr>
              <a:t>Trinity College London ha assegnato alla vostra scuola il </a:t>
            </a:r>
            <a:r>
              <a:rPr lang="it-IT" sz="1600" b="1" i="1" dirty="0">
                <a:solidFill>
                  <a:srgbClr val="222222"/>
                </a:solidFill>
                <a:effectLst/>
                <a:latin typeface="Arial" panose="020B0604020202020204" pitchFamily="34" charset="0"/>
              </a:rPr>
              <a:t>Digital </a:t>
            </a:r>
            <a:r>
              <a:rPr lang="it-IT" sz="1600" b="1" i="1" dirty="0" err="1">
                <a:solidFill>
                  <a:srgbClr val="222222"/>
                </a:solidFill>
                <a:effectLst/>
                <a:latin typeface="Arial" panose="020B0604020202020204" pitchFamily="34" charset="0"/>
              </a:rPr>
              <a:t>Transformation</a:t>
            </a:r>
            <a:r>
              <a:rPr lang="it-IT" sz="1600" b="1" i="1" dirty="0">
                <a:solidFill>
                  <a:srgbClr val="222222"/>
                </a:solidFill>
                <a:effectLst/>
                <a:latin typeface="Arial" panose="020B0604020202020204" pitchFamily="34" charset="0"/>
              </a:rPr>
              <a:t> Badge</a:t>
            </a:r>
            <a:r>
              <a:rPr lang="it-IT" sz="1600" b="0" i="1" dirty="0">
                <a:solidFill>
                  <a:srgbClr val="222222"/>
                </a:solidFill>
                <a:effectLst/>
                <a:latin typeface="Arial" panose="020B0604020202020204" pitchFamily="34" charset="0"/>
              </a:rPr>
              <a:t> per l'anno accademico 2023-2024, riconoscendo l’approccio digitale alle Certificazioni Internazionali come un'esperienza virtuosa.</a:t>
            </a:r>
            <a:endParaRPr lang="it-IT" sz="1600" b="0" i="0" dirty="0">
              <a:solidFill>
                <a:srgbClr val="222222"/>
              </a:solidFill>
              <a:effectLst/>
              <a:latin typeface="Arial" panose="020B0604020202020204" pitchFamily="34" charset="0"/>
            </a:endParaRPr>
          </a:p>
          <a:p>
            <a:pPr algn="l"/>
            <a:r>
              <a:rPr lang="it-IT" sz="1600" b="0" i="1" dirty="0">
                <a:solidFill>
                  <a:srgbClr val="222222"/>
                </a:solidFill>
                <a:effectLst/>
                <a:latin typeface="Arial" panose="020B0604020202020204" pitchFamily="34" charset="0"/>
              </a:rPr>
              <a:t>Sostenere gli esami di Trinity in modalità digitale offre agli studenti molteplici opportunità: permette </a:t>
            </a:r>
          </a:p>
          <a:p>
            <a:pPr algn="l"/>
            <a:r>
              <a:rPr lang="it-IT" sz="1600" b="0" i="1" dirty="0">
                <a:solidFill>
                  <a:srgbClr val="222222"/>
                </a:solidFill>
                <a:effectLst/>
                <a:latin typeface="Arial" panose="020B0604020202020204" pitchFamily="34" charset="0"/>
              </a:rPr>
              <a:t>di arricchire la preparazione e di rafforzare competenze indispensabili per raggiungere traguardi </a:t>
            </a:r>
          </a:p>
          <a:p>
            <a:pPr algn="l"/>
            <a:r>
              <a:rPr lang="it-IT" sz="1600" b="0" i="1" dirty="0">
                <a:solidFill>
                  <a:srgbClr val="222222"/>
                </a:solidFill>
                <a:effectLst/>
                <a:latin typeface="Arial" panose="020B0604020202020204" pitchFamily="34" charset="0"/>
              </a:rPr>
              <a:t>scolastici e professionali, come l’uso consapevole della tecnologia, l’apprendimento attivo, </a:t>
            </a:r>
          </a:p>
          <a:p>
            <a:pPr algn="l"/>
            <a:r>
              <a:rPr lang="it-IT" sz="1600" b="0" i="1" dirty="0">
                <a:solidFill>
                  <a:srgbClr val="222222"/>
                </a:solidFill>
                <a:effectLst/>
                <a:latin typeface="Arial" panose="020B0604020202020204" pitchFamily="34" charset="0"/>
              </a:rPr>
              <a:t>lo sviluppo del pensiero critico e della creatività.</a:t>
            </a:r>
            <a:endParaRPr lang="it-IT" sz="1600" b="0" i="0" dirty="0">
              <a:solidFill>
                <a:srgbClr val="222222"/>
              </a:solidFill>
              <a:effectLst/>
              <a:latin typeface="Arial" panose="020B0604020202020204" pitchFamily="34" charset="0"/>
            </a:endParaRPr>
          </a:p>
          <a:p>
            <a:pPr algn="l"/>
            <a:r>
              <a:rPr lang="it-IT" sz="1600" b="0" i="1" dirty="0">
                <a:solidFill>
                  <a:srgbClr val="222222"/>
                </a:solidFill>
                <a:effectLst/>
                <a:latin typeface="Arial" panose="020B0604020202020204" pitchFamily="34" charset="0"/>
              </a:rPr>
              <a:t>Un passo avanti verso l’innovazione digitale e un’educazione sempre più attenta alla sostenibilità</a:t>
            </a:r>
            <a:r>
              <a:rPr lang="it-IT" sz="1600" b="0" i="1">
                <a:solidFill>
                  <a:srgbClr val="222222"/>
                </a:solidFill>
                <a:effectLst/>
                <a:latin typeface="Arial" panose="020B0604020202020204" pitchFamily="34" charset="0"/>
              </a:rPr>
              <a:t>: </a:t>
            </a:r>
          </a:p>
          <a:p>
            <a:pPr algn="l"/>
            <a:r>
              <a:rPr lang="it-IT" sz="1600" b="0" i="1">
                <a:solidFill>
                  <a:srgbClr val="222222"/>
                </a:solidFill>
                <a:effectLst/>
                <a:latin typeface="Arial" panose="020B0604020202020204" pitchFamily="34" charset="0"/>
              </a:rPr>
              <a:t>il </a:t>
            </a:r>
            <a:r>
              <a:rPr lang="it-IT" sz="1600" b="0" i="1" dirty="0">
                <a:solidFill>
                  <a:srgbClr val="222222"/>
                </a:solidFill>
                <a:effectLst/>
                <a:latin typeface="Arial" panose="020B0604020202020204" pitchFamily="34" charset="0"/>
              </a:rPr>
              <a:t>rispetto dell'ambiente e l’attenzione alle risorse parte dalla scuola!</a:t>
            </a:r>
            <a:endParaRPr lang="it-IT" sz="1600" b="0" i="0" dirty="0">
              <a:solidFill>
                <a:srgbClr val="222222"/>
              </a:solidFill>
              <a:effectLst/>
              <a:latin typeface="Arial" panose="020B0604020202020204" pitchFamily="34" charset="0"/>
            </a:endParaRPr>
          </a:p>
          <a:p>
            <a:pPr marL="0" indent="0">
              <a:buNone/>
            </a:pPr>
            <a:endParaRPr lang="it-IT" sz="2400" dirty="0">
              <a:latin typeface="Calibri" panose="020F0502020204030204" pitchFamily="34" charset="0"/>
              <a:cs typeface="Calibri" panose="020F0502020204030204" pitchFamily="34" charset="0"/>
            </a:endParaRPr>
          </a:p>
          <a:p>
            <a:pPr marL="0" indent="0">
              <a:buNone/>
            </a:pPr>
            <a:endParaRPr lang="it-IT" dirty="0"/>
          </a:p>
        </p:txBody>
      </p:sp>
    </p:spTree>
    <p:extLst>
      <p:ext uri="{BB962C8B-B14F-4D97-AF65-F5344CB8AC3E}">
        <p14:creationId xmlns:p14="http://schemas.microsoft.com/office/powerpoint/2010/main" val="1185632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ustomShape 1"/>
          <p:cNvSpPr/>
          <p:nvPr/>
        </p:nvSpPr>
        <p:spPr>
          <a:xfrm>
            <a:off x="457200" y="620640"/>
            <a:ext cx="8228160" cy="5759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200" b="0" strike="noStrike" spc="-1" dirty="0">
                <a:solidFill>
                  <a:srgbClr val="000000"/>
                </a:solidFill>
                <a:latin typeface="Calibri"/>
              </a:rPr>
              <a:t>               </a:t>
            </a:r>
            <a:r>
              <a:rPr lang="it-IT" sz="3200" b="0" strike="noStrike" spc="-1" dirty="0">
                <a:solidFill>
                  <a:srgbClr val="FF3333"/>
                </a:solidFill>
                <a:latin typeface="Calibri"/>
              </a:rPr>
              <a:t>LE CERTIFICAZIONI: “ESAME GESE” </a:t>
            </a:r>
            <a:endParaRPr lang="it-IT" sz="32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3200" b="0" strike="noStrike" spc="-1" dirty="0">
              <a:solidFill>
                <a:srgbClr val="000000"/>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600" b="0" strike="noStrike" spc="-1" dirty="0">
                <a:solidFill>
                  <a:srgbClr val="000000"/>
                </a:solidFill>
                <a:latin typeface="Calibri"/>
              </a:rPr>
              <a:t>Trinity College offre una serie di esami  graduati (GESE- </a:t>
            </a:r>
            <a:r>
              <a:rPr lang="it-IT" sz="2600" b="0" strike="noStrike" spc="-1" dirty="0" err="1">
                <a:solidFill>
                  <a:srgbClr val="000000"/>
                </a:solidFill>
                <a:latin typeface="Calibri"/>
              </a:rPr>
              <a:t>graded</a:t>
            </a:r>
            <a:r>
              <a:rPr lang="it-IT" sz="2600" b="0" strike="noStrike" spc="-1" dirty="0">
                <a:solidFill>
                  <a:srgbClr val="000000"/>
                </a:solidFill>
                <a:latin typeface="Calibri"/>
              </a:rPr>
              <a:t> </a:t>
            </a:r>
            <a:r>
              <a:rPr lang="it-IT" sz="2600" b="0" strike="noStrike" spc="-1" dirty="0" err="1">
                <a:solidFill>
                  <a:srgbClr val="000000"/>
                </a:solidFill>
                <a:latin typeface="Calibri"/>
              </a:rPr>
              <a:t>examinations</a:t>
            </a:r>
            <a:r>
              <a:rPr lang="it-IT" sz="2600" b="0" strike="noStrike" spc="-1" dirty="0">
                <a:solidFill>
                  <a:srgbClr val="000000"/>
                </a:solidFill>
                <a:latin typeface="Calibri"/>
              </a:rPr>
              <a:t> in </a:t>
            </a:r>
            <a:r>
              <a:rPr lang="it-IT" sz="2600" b="0" strike="noStrike" spc="-1" dirty="0" err="1">
                <a:solidFill>
                  <a:srgbClr val="000000"/>
                </a:solidFill>
                <a:latin typeface="Calibri"/>
              </a:rPr>
              <a:t>spoken</a:t>
            </a:r>
            <a:r>
              <a:rPr lang="it-IT" sz="2600" b="0" strike="noStrike" spc="-1" dirty="0">
                <a:solidFill>
                  <a:srgbClr val="000000"/>
                </a:solidFill>
                <a:latin typeface="Calibri"/>
              </a:rPr>
              <a:t> </a:t>
            </a:r>
            <a:r>
              <a:rPr lang="it-IT" sz="2600" b="0" strike="noStrike" spc="-1" dirty="0" err="1">
                <a:solidFill>
                  <a:srgbClr val="000000"/>
                </a:solidFill>
                <a:latin typeface="Calibri"/>
              </a:rPr>
              <a:t>english</a:t>
            </a:r>
            <a:r>
              <a:rPr lang="it-IT" sz="2600" b="0" strike="noStrike" spc="-1" dirty="0">
                <a:solidFill>
                  <a:srgbClr val="000000"/>
                </a:solidFill>
                <a:latin typeface="Calibri"/>
              </a:rPr>
              <a:t>) che coprono tutti i livelli del QCER (quadro comune europeo di riferimento), dal livello pre-A1 al livello C2.  I dodici livelli verificano le competenze orali dei candidati e sono divisi in 4 stadi:</a:t>
            </a:r>
            <a:endParaRPr lang="it-IT" sz="2600" b="0" strike="noStrike" spc="-1" dirty="0">
              <a:solidFill>
                <a:srgbClr val="000000"/>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600" b="0" strike="noStrike" spc="-1" dirty="0" err="1">
                <a:solidFill>
                  <a:srgbClr val="000000"/>
                </a:solidFill>
                <a:latin typeface="Calibri"/>
              </a:rPr>
              <a:t>Initial-grades</a:t>
            </a:r>
            <a:r>
              <a:rPr lang="it-IT" sz="2600" b="0" strike="noStrike" spc="-1" dirty="0">
                <a:solidFill>
                  <a:srgbClr val="000000"/>
                </a:solidFill>
                <a:latin typeface="Calibri"/>
              </a:rPr>
              <a:t> 1-2-3 - durata 5-7 minuti </a:t>
            </a:r>
            <a:r>
              <a:rPr lang="it-IT" sz="2600" b="0" strike="noStrike" spc="-1" dirty="0" err="1">
                <a:solidFill>
                  <a:srgbClr val="000000"/>
                </a:solidFill>
                <a:latin typeface="Calibri"/>
              </a:rPr>
              <a:t>conversation</a:t>
            </a:r>
            <a:endParaRPr lang="it-IT" sz="2600" b="0" strike="noStrike" spc="-1" dirty="0">
              <a:solidFill>
                <a:srgbClr val="000000"/>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600" b="0" strike="noStrike" spc="-1" dirty="0" err="1">
                <a:solidFill>
                  <a:srgbClr val="000000"/>
                </a:solidFill>
                <a:latin typeface="Calibri"/>
              </a:rPr>
              <a:t>Elementary-grades</a:t>
            </a:r>
            <a:r>
              <a:rPr lang="it-IT" sz="2600" b="0" strike="noStrike" spc="-1" dirty="0">
                <a:solidFill>
                  <a:srgbClr val="000000"/>
                </a:solidFill>
                <a:latin typeface="Calibri"/>
              </a:rPr>
              <a:t> 4-5-6-durata-10min. </a:t>
            </a:r>
            <a:r>
              <a:rPr lang="it-IT" sz="2600" b="0" strike="noStrike" spc="-1" dirty="0" err="1">
                <a:solidFill>
                  <a:srgbClr val="000000"/>
                </a:solidFill>
                <a:latin typeface="Calibri"/>
              </a:rPr>
              <a:t>conversation</a:t>
            </a:r>
            <a:r>
              <a:rPr lang="it-IT" sz="2600" b="0" strike="noStrike" spc="-1" dirty="0">
                <a:solidFill>
                  <a:srgbClr val="000000"/>
                </a:solidFill>
                <a:latin typeface="Calibri"/>
              </a:rPr>
              <a:t>+ </a:t>
            </a:r>
            <a:r>
              <a:rPr lang="it-IT" sz="2600" b="0" strike="noStrike" spc="-1" dirty="0" err="1">
                <a:solidFill>
                  <a:srgbClr val="000000"/>
                </a:solidFill>
                <a:latin typeface="Calibri"/>
              </a:rPr>
              <a:t>topic</a:t>
            </a:r>
            <a:r>
              <a:rPr lang="it-IT" sz="2600" b="0" strike="noStrike" spc="-1" dirty="0">
                <a:solidFill>
                  <a:srgbClr val="000000"/>
                </a:solidFill>
                <a:latin typeface="Calibri"/>
              </a:rPr>
              <a:t>;</a:t>
            </a:r>
            <a:endParaRPr lang="it-IT" sz="2600" b="0" strike="noStrike" spc="-1" dirty="0">
              <a:solidFill>
                <a:srgbClr val="000000"/>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600" b="0" strike="noStrike" spc="-1" dirty="0">
                <a:solidFill>
                  <a:srgbClr val="000000"/>
                </a:solidFill>
                <a:latin typeface="Calibri"/>
              </a:rPr>
              <a:t>Intermediate (</a:t>
            </a:r>
            <a:r>
              <a:rPr lang="it-IT" sz="2600" b="0" strike="noStrike" spc="-1" dirty="0" err="1">
                <a:solidFill>
                  <a:srgbClr val="000000"/>
                </a:solidFill>
                <a:latin typeface="Calibri"/>
              </a:rPr>
              <a:t>grades</a:t>
            </a:r>
            <a:r>
              <a:rPr lang="it-IT" sz="2600" b="0" strike="noStrike" spc="-1" dirty="0">
                <a:solidFill>
                  <a:srgbClr val="000000"/>
                </a:solidFill>
                <a:latin typeface="Calibri"/>
              </a:rPr>
              <a:t> 7-8-9) 15min. </a:t>
            </a:r>
            <a:r>
              <a:rPr lang="it-IT" sz="2600" b="0" strike="noStrike" spc="-1" dirty="0" err="1">
                <a:solidFill>
                  <a:srgbClr val="000000"/>
                </a:solidFill>
                <a:latin typeface="Calibri"/>
              </a:rPr>
              <a:t>conversation+topic</a:t>
            </a:r>
            <a:r>
              <a:rPr lang="it-IT" sz="2600" b="0" strike="noStrike" spc="-1" dirty="0">
                <a:solidFill>
                  <a:srgbClr val="000000"/>
                </a:solidFill>
                <a:latin typeface="Calibri"/>
              </a:rPr>
              <a:t>+ interactive task</a:t>
            </a:r>
            <a:endParaRPr lang="it-IT" sz="2600" b="0" strike="noStrike" spc="-1" dirty="0">
              <a:solidFill>
                <a:srgbClr val="000000"/>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600" b="0" strike="noStrike" spc="-1" dirty="0">
                <a:solidFill>
                  <a:srgbClr val="000000"/>
                </a:solidFill>
                <a:latin typeface="Calibri"/>
              </a:rPr>
              <a:t>Advanced (</a:t>
            </a:r>
            <a:r>
              <a:rPr lang="it-IT" sz="2600" b="0" strike="noStrike" spc="-1" dirty="0" err="1">
                <a:solidFill>
                  <a:srgbClr val="000000"/>
                </a:solidFill>
                <a:latin typeface="Calibri"/>
              </a:rPr>
              <a:t>grades</a:t>
            </a:r>
            <a:r>
              <a:rPr lang="it-IT" sz="2600" b="0" strike="noStrike" spc="-1" dirty="0">
                <a:solidFill>
                  <a:srgbClr val="000000"/>
                </a:solidFill>
                <a:latin typeface="Calibri"/>
              </a:rPr>
              <a:t> 10-11-12) 25min. </a:t>
            </a:r>
            <a:r>
              <a:rPr lang="it-IT" sz="2600" b="0" strike="noStrike" spc="-1" dirty="0" err="1">
                <a:solidFill>
                  <a:srgbClr val="000000"/>
                </a:solidFill>
                <a:latin typeface="Calibri"/>
              </a:rPr>
              <a:t>conversation+interactive</a:t>
            </a:r>
            <a:r>
              <a:rPr lang="it-IT" sz="2600" b="0" strike="noStrike" spc="-1" dirty="0">
                <a:solidFill>
                  <a:srgbClr val="000000"/>
                </a:solidFill>
                <a:latin typeface="Calibri"/>
              </a:rPr>
              <a:t> </a:t>
            </a:r>
            <a:r>
              <a:rPr lang="it-IT" sz="2600" b="0" strike="noStrike" spc="-1" dirty="0" err="1">
                <a:solidFill>
                  <a:srgbClr val="000000"/>
                </a:solidFill>
                <a:latin typeface="Calibri"/>
              </a:rPr>
              <a:t>task+topic</a:t>
            </a:r>
            <a:r>
              <a:rPr lang="it-IT" sz="2600" b="0" strike="noStrike" spc="-1" dirty="0">
                <a:solidFill>
                  <a:srgbClr val="000000"/>
                </a:solidFill>
                <a:latin typeface="Calibri"/>
              </a:rPr>
              <a:t> </a:t>
            </a:r>
            <a:r>
              <a:rPr lang="it-IT" sz="2600" b="0" strike="noStrike" spc="-1" dirty="0" err="1">
                <a:solidFill>
                  <a:srgbClr val="000000"/>
                </a:solidFill>
                <a:latin typeface="Calibri"/>
              </a:rPr>
              <a:t>phase</a:t>
            </a:r>
            <a:r>
              <a:rPr lang="it-IT" sz="2600" b="0" strike="noStrike" spc="-1" dirty="0">
                <a:solidFill>
                  <a:srgbClr val="000000"/>
                </a:solidFill>
                <a:latin typeface="Calibri"/>
              </a:rPr>
              <a:t>.</a:t>
            </a:r>
            <a:r>
              <a:rPr lang="it-IT" sz="3200" b="0" strike="noStrike" spc="-1" dirty="0">
                <a:solidFill>
                  <a:srgbClr val="000000"/>
                </a:solidFill>
                <a:latin typeface="Calibri"/>
              </a:rPr>
              <a:t> </a:t>
            </a:r>
            <a:endParaRPr lang="it-IT" sz="3200" b="0" strike="noStrike" spc="-1" dirty="0">
              <a:solidFill>
                <a:srgbClr val="000000"/>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200" b="0" strike="noStrike" spc="-1" dirty="0">
                <a:solidFill>
                  <a:srgbClr val="000000"/>
                </a:solidFill>
                <a:latin typeface="Calibri"/>
              </a:rPr>
              <a:t> </a:t>
            </a:r>
            <a:endParaRPr lang="it-IT" sz="32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32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32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32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32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32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32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32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3200" b="0" strike="noStrike" spc="-1" dirty="0">
              <a:solidFill>
                <a:srgbClr val="000000"/>
              </a:solidFill>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457200" y="620640"/>
            <a:ext cx="8228160" cy="5399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1800" b="0" strike="noStrike" spc="-1" dirty="0">
              <a:solidFill>
                <a:srgbClr val="000000"/>
              </a:solidFill>
              <a:latin typeface="Aria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200" b="0" strike="noStrike" spc="-1" dirty="0">
                <a:solidFill>
                  <a:srgbClr val="000000"/>
                </a:solidFill>
                <a:latin typeface="Calibri"/>
              </a:rPr>
              <a:t>  </a:t>
            </a:r>
            <a:r>
              <a:rPr lang="it-IT" sz="3200" b="0" strike="noStrike" spc="-1" dirty="0">
                <a:solidFill>
                  <a:srgbClr val="FF3333"/>
                </a:solidFill>
                <a:latin typeface="Calibri"/>
              </a:rPr>
              <a:t>LE CERTIFICAZIONI: “ESAME ISE”</a:t>
            </a:r>
            <a:endParaRPr lang="it-IT" sz="3200" b="0" strike="noStrike" spc="-1" dirty="0">
              <a:solidFill>
                <a:srgbClr val="000000"/>
              </a:solidFill>
              <a:latin typeface="Aria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sz="3200" b="0" strike="noStrike" spc="-1" dirty="0">
              <a:solidFill>
                <a:srgbClr val="000000"/>
              </a:solidFill>
              <a:latin typeface="Arial"/>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600" b="0" strike="noStrike" spc="-1" dirty="0">
                <a:solidFill>
                  <a:srgbClr val="000000"/>
                </a:solidFill>
                <a:latin typeface="Calibri"/>
              </a:rPr>
              <a:t>L’esame ISE ( </a:t>
            </a:r>
            <a:r>
              <a:rPr lang="it-IT" sz="2600" b="0" strike="noStrike" spc="-1" dirty="0" err="1">
                <a:solidFill>
                  <a:srgbClr val="000000"/>
                </a:solidFill>
                <a:latin typeface="Calibri"/>
              </a:rPr>
              <a:t>integrated</a:t>
            </a:r>
            <a:r>
              <a:rPr lang="it-IT" sz="2600" b="0" strike="noStrike" spc="-1" dirty="0">
                <a:solidFill>
                  <a:srgbClr val="000000"/>
                </a:solidFill>
                <a:latin typeface="Calibri"/>
              </a:rPr>
              <a:t> skills in English) soddisfa le esigenze di studenti e docenti che utilizzano l’inglese nel mondo, l’esame ISE valuta, l’uso delle 4 </a:t>
            </a:r>
            <a:r>
              <a:rPr lang="it-IT" sz="2600" b="0" strike="noStrike" spc="-1" dirty="0" err="1">
                <a:solidFill>
                  <a:srgbClr val="000000"/>
                </a:solidFill>
                <a:latin typeface="Calibri"/>
              </a:rPr>
              <a:t>abilita’linguistiche</a:t>
            </a:r>
            <a:r>
              <a:rPr lang="it-IT" sz="2600" b="0" strike="noStrike" spc="-1" dirty="0">
                <a:solidFill>
                  <a:srgbClr val="000000"/>
                </a:solidFill>
                <a:latin typeface="Calibri"/>
              </a:rPr>
              <a:t> favorendo lo sviluppo di competenze di lingua inglese utilizzabili nella vita quotidiana. L’esame ISE </a:t>
            </a:r>
            <a:r>
              <a:rPr lang="it-IT" sz="2600" b="0" strike="noStrike" spc="-1" dirty="0" err="1">
                <a:solidFill>
                  <a:srgbClr val="000000"/>
                </a:solidFill>
                <a:latin typeface="Calibri"/>
              </a:rPr>
              <a:t>e’</a:t>
            </a:r>
            <a:r>
              <a:rPr lang="it-IT" sz="2600" b="0" strike="noStrike" spc="-1" dirty="0">
                <a:solidFill>
                  <a:srgbClr val="000000"/>
                </a:solidFill>
                <a:latin typeface="Calibri"/>
              </a:rPr>
              <a:t> disponibile in 5 livelli, da principiante ad avanzato, mappati al(QCER) secondo il seguente schema: ISE Foundation(A2)-ISE1(B1)-ISE2(B2)-ISE3(C1)-ISE4(C2). Nell’esame ISE vengono valutate distintamente ciascuna delle 4 </a:t>
            </a:r>
            <a:r>
              <a:rPr lang="it-IT" sz="2600" b="0" strike="noStrike" spc="-1" dirty="0" err="1">
                <a:solidFill>
                  <a:srgbClr val="000000"/>
                </a:solidFill>
                <a:latin typeface="Calibri"/>
              </a:rPr>
              <a:t>abilita’</a:t>
            </a:r>
            <a:r>
              <a:rPr lang="it-IT" sz="2600" b="0" strike="noStrike" spc="-1" dirty="0">
                <a:solidFill>
                  <a:srgbClr val="000000"/>
                </a:solidFill>
                <a:latin typeface="Calibri"/>
              </a:rPr>
              <a:t>: per questo motivo il formato dell’esame prevede “Task” specifici e distinti per </a:t>
            </a:r>
            <a:r>
              <a:rPr lang="it-IT" sz="2600" b="0" strike="noStrike" spc="-1" dirty="0" err="1">
                <a:solidFill>
                  <a:srgbClr val="000000"/>
                </a:solidFill>
                <a:latin typeface="Calibri"/>
              </a:rPr>
              <a:t>reading,writing,listening</a:t>
            </a:r>
            <a:r>
              <a:rPr lang="it-IT" sz="2600" b="0" strike="noStrike" spc="-1" dirty="0">
                <a:solidFill>
                  <a:srgbClr val="000000"/>
                </a:solidFill>
                <a:latin typeface="Calibri"/>
              </a:rPr>
              <a:t> e </a:t>
            </a:r>
            <a:r>
              <a:rPr lang="it-IT" sz="2600" b="0" strike="noStrike" spc="-1" dirty="0" err="1">
                <a:solidFill>
                  <a:srgbClr val="000000"/>
                </a:solidFill>
                <a:latin typeface="Calibri"/>
              </a:rPr>
              <a:t>speaking</a:t>
            </a:r>
            <a:r>
              <a:rPr lang="it-IT" sz="2600" b="0" strike="noStrike" spc="-1" dirty="0">
                <a:solidFill>
                  <a:srgbClr val="000000"/>
                </a:solidFill>
                <a:latin typeface="Calibri"/>
              </a:rPr>
              <a:t>.</a:t>
            </a:r>
            <a:endParaRPr lang="it-IT" sz="2600" b="0" strike="noStrike" spc="-1" dirty="0">
              <a:solidFill>
                <a:srgbClr val="000000"/>
              </a:solidFill>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298BE9-BEF6-454A-8694-2F2A97DFE893}"/>
              </a:ext>
            </a:extLst>
          </p:cNvPr>
          <p:cNvSpPr>
            <a:spLocks noGrp="1"/>
          </p:cNvSpPr>
          <p:nvPr>
            <p:ph type="title"/>
          </p:nvPr>
        </p:nvSpPr>
        <p:spPr/>
        <p:txBody>
          <a:bodyPr/>
          <a:lstStyle/>
          <a:p>
            <a:pPr algn="ctr"/>
            <a:r>
              <a:rPr lang="it-IT" dirty="0">
                <a:solidFill>
                  <a:srgbClr val="FF0000"/>
                </a:solidFill>
                <a:latin typeface="Calibri" panose="020F0502020204030204" pitchFamily="34" charset="0"/>
                <a:cs typeface="Calibri" panose="020F0502020204030204" pitchFamily="34" charset="0"/>
              </a:rPr>
              <a:t>Spendibilità della certificazione</a:t>
            </a:r>
          </a:p>
        </p:txBody>
      </p:sp>
      <p:sp>
        <p:nvSpPr>
          <p:cNvPr id="3" name="Sottotitolo 2">
            <a:extLst>
              <a:ext uri="{FF2B5EF4-FFF2-40B4-BE49-F238E27FC236}">
                <a16:creationId xmlns:a16="http://schemas.microsoft.com/office/drawing/2014/main" id="{E159AD5D-657F-4145-AF01-25B14E0E1511}"/>
              </a:ext>
            </a:extLst>
          </p:cNvPr>
          <p:cNvSpPr>
            <a:spLocks noGrp="1"/>
          </p:cNvSpPr>
          <p:nvPr>
            <p:ph type="subTitle"/>
          </p:nvPr>
        </p:nvSpPr>
        <p:spPr>
          <a:xfrm>
            <a:off x="542925" y="1600200"/>
            <a:ext cx="8229600" cy="2700338"/>
          </a:xfrm>
        </p:spPr>
        <p:txBody>
          <a:bodyPr/>
          <a:lstStyle/>
          <a:p>
            <a:pPr algn="l"/>
            <a:r>
              <a:rPr lang="it-IT" sz="2400" b="0" i="0" dirty="0">
                <a:solidFill>
                  <a:srgbClr val="000000"/>
                </a:solidFill>
                <a:effectLst/>
                <a:latin typeface="Calibri" panose="020F0502020204030204" pitchFamily="34" charset="0"/>
                <a:cs typeface="Calibri" panose="020F0502020204030204" pitchFamily="34" charset="0"/>
              </a:rPr>
              <a:t>Le certificazioni Trinity non hanno scadenza, possono essere valutate come crediti formativi nell’ambito della normativa vigente e possono essere utilizzate per essere inserite nel Portfolio linguistico (PEL).</a:t>
            </a:r>
          </a:p>
          <a:p>
            <a:pPr algn="l"/>
            <a:r>
              <a:rPr lang="it-IT" sz="2400" b="0" i="0" dirty="0">
                <a:solidFill>
                  <a:srgbClr val="000000"/>
                </a:solidFill>
                <a:effectLst/>
                <a:latin typeface="Calibri" panose="020F0502020204030204" pitchFamily="34" charset="0"/>
                <a:cs typeface="Calibri" panose="020F0502020204030204" pitchFamily="34" charset="0"/>
              </a:rPr>
              <a:t>Per ulteriori e più dettagliate informazioni si rimanda al seguente link:</a:t>
            </a:r>
          </a:p>
          <a:p>
            <a:pPr algn="l"/>
            <a:r>
              <a:rPr lang="it-IT" sz="2400" b="0" i="0" dirty="0">
                <a:solidFill>
                  <a:srgbClr val="000000"/>
                </a:solidFill>
                <a:effectLst/>
                <a:latin typeface="Calibri" panose="020F0502020204030204" pitchFamily="34" charset="0"/>
                <a:cs typeface="Calibri" panose="020F0502020204030204" pitchFamily="34" charset="0"/>
              </a:rPr>
              <a:t>https://www.trinitycollege.it/certificazione/</a:t>
            </a:r>
          </a:p>
          <a:p>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1823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85256B-2AC5-48C2-8806-70EBE13563FE}"/>
              </a:ext>
            </a:extLst>
          </p:cNvPr>
          <p:cNvSpPr>
            <a:spLocks noGrp="1"/>
          </p:cNvSpPr>
          <p:nvPr>
            <p:ph type="title"/>
          </p:nvPr>
        </p:nvSpPr>
        <p:spPr/>
        <p:txBody>
          <a:bodyPr/>
          <a:lstStyle/>
          <a:p>
            <a:pPr algn="ctr"/>
            <a:r>
              <a:rPr lang="it-IT" dirty="0">
                <a:solidFill>
                  <a:srgbClr val="FF0000"/>
                </a:solidFill>
                <a:latin typeface="Calibri" panose="020F0502020204030204" pitchFamily="34" charset="0"/>
                <a:cs typeface="Calibri" panose="020F0502020204030204" pitchFamily="34" charset="0"/>
              </a:rPr>
              <a:t>Conclusioni</a:t>
            </a:r>
          </a:p>
        </p:txBody>
      </p:sp>
      <p:sp>
        <p:nvSpPr>
          <p:cNvPr id="3" name="Sottotitolo 2">
            <a:extLst>
              <a:ext uri="{FF2B5EF4-FFF2-40B4-BE49-F238E27FC236}">
                <a16:creationId xmlns:a16="http://schemas.microsoft.com/office/drawing/2014/main" id="{B631002A-74AF-418F-B609-6964C0B7D462}"/>
              </a:ext>
            </a:extLst>
          </p:cNvPr>
          <p:cNvSpPr>
            <a:spLocks noGrp="1"/>
          </p:cNvSpPr>
          <p:nvPr>
            <p:ph type="subTitle"/>
          </p:nvPr>
        </p:nvSpPr>
        <p:spPr>
          <a:xfrm>
            <a:off x="457200" y="1228724"/>
            <a:ext cx="8229600" cy="4157664"/>
          </a:xfrm>
        </p:spPr>
        <p:txBody>
          <a:bodyPr/>
          <a:lstStyle/>
          <a:p>
            <a:pPr marL="0" indent="0" algn="ctr">
              <a:buNone/>
            </a:pPr>
            <a:r>
              <a:rPr lang="it-IT" sz="2400" b="0" i="0" dirty="0">
                <a:solidFill>
                  <a:srgbClr val="000000"/>
                </a:solidFill>
                <a:effectLst/>
                <a:latin typeface="Calibri" panose="020F0502020204030204" pitchFamily="34" charset="0"/>
                <a:cs typeface="Calibri" panose="020F0502020204030204" pitchFamily="34" charset="0"/>
              </a:rPr>
              <a:t>I consensi, le aumentate adesioni ed i risultati ci invogliano a riproporre il Progetto anche per il prossimo anno scolastico, considerando il fatto che tale tipo di offerta, oltre ad essere un valore aggiunto per il nostro Centro, è anche un motivo di successo nell’apprendimento per gli utenti di qualunque età.</a:t>
            </a:r>
          </a:p>
          <a:p>
            <a:endParaRPr lang="it-IT" dirty="0"/>
          </a:p>
        </p:txBody>
      </p:sp>
    </p:spTree>
    <p:extLst>
      <p:ext uri="{BB962C8B-B14F-4D97-AF65-F5344CB8AC3E}">
        <p14:creationId xmlns:p14="http://schemas.microsoft.com/office/powerpoint/2010/main" val="491451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TotalTime>
  <Words>720</Words>
  <Application>Microsoft Office PowerPoint</Application>
  <PresentationFormat>Presentazione su schermo (4:3)</PresentationFormat>
  <Paragraphs>55</Paragraphs>
  <Slides>9</Slides>
  <Notes>0</Notes>
  <HiddenSlides>0</HiddenSlides>
  <MMClips>0</MMClips>
  <ScaleCrop>false</ScaleCrop>
  <HeadingPairs>
    <vt:vector size="6" baseType="variant">
      <vt:variant>
        <vt:lpstr>Caratteri utilizzati</vt:lpstr>
      </vt:variant>
      <vt:variant>
        <vt:i4>2</vt:i4>
      </vt:variant>
      <vt:variant>
        <vt:lpstr>Tema</vt:lpstr>
      </vt:variant>
      <vt:variant>
        <vt:i4>4</vt:i4>
      </vt:variant>
      <vt:variant>
        <vt:lpstr>Titoli diapositive</vt:lpstr>
      </vt:variant>
      <vt:variant>
        <vt:i4>9</vt:i4>
      </vt:variant>
    </vt:vector>
  </HeadingPairs>
  <TitlesOfParts>
    <vt:vector size="15" baseType="lpstr">
      <vt:lpstr>Arial</vt:lpstr>
      <vt:lpstr>Calibri</vt:lpstr>
      <vt:lpstr>Office Theme</vt:lpstr>
      <vt:lpstr>Office Theme</vt:lpstr>
      <vt:lpstr>Office Theme</vt:lpstr>
      <vt:lpstr>Office Theme</vt:lpstr>
      <vt:lpstr>Presentazione standard di PowerPoint</vt:lpstr>
      <vt:lpstr>Presentazione standard di PowerPoint</vt:lpstr>
      <vt:lpstr>Presentazione standard di PowerPoint</vt:lpstr>
      <vt:lpstr>Il progetto</vt:lpstr>
      <vt:lpstr>Riconoscimenti</vt:lpstr>
      <vt:lpstr>Presentazione standard di PowerPoint</vt:lpstr>
      <vt:lpstr>Presentazione standard di PowerPoint</vt:lpstr>
      <vt:lpstr>Spendibilità della certificazione</vt:lpstr>
      <vt:lpstr>Conclusioni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RELAZIONE FINALE/TRINITY COLLEGE  Anno scolastico 2013/2014 Prof. Antonio Loricchio EDA – Maggianico</dc:title>
  <dc:subject/>
  <dc:creator>spreafico</dc:creator>
  <dc:description/>
  <cp:lastModifiedBy>Simone</cp:lastModifiedBy>
  <cp:revision>31</cp:revision>
  <dcterms:created xsi:type="dcterms:W3CDTF">2014-06-24T13:40:59Z</dcterms:created>
  <dcterms:modified xsi:type="dcterms:W3CDTF">2024-06-24T20:42:05Z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0</vt:i4>
  </property>
  <property fmtid="{D5CDD505-2E9C-101B-9397-08002B2CF9AE}" pid="3" name="HyperlinksChanged">
    <vt:bool>false</vt:bool>
  </property>
  <property fmtid="{D5CDD505-2E9C-101B-9397-08002B2CF9AE}" pid="4" name="LinksUpToDate">
    <vt:bool>false</vt:bool>
  </property>
  <property fmtid="{D5CDD505-2E9C-101B-9397-08002B2CF9AE}" pid="5" name="MMClips">
    <vt:i4>0</vt:i4>
  </property>
  <property fmtid="{D5CDD505-2E9C-101B-9397-08002B2CF9AE}" pid="6" name="Notes">
    <vt:i4>0</vt:i4>
  </property>
  <property fmtid="{D5CDD505-2E9C-101B-9397-08002B2CF9AE}" pid="7" name="PresentationFormat">
    <vt:lpwstr>Presentazione su schermo (4:3)</vt:lpwstr>
  </property>
  <property fmtid="{D5CDD505-2E9C-101B-9397-08002B2CF9AE}" pid="8" name="ScaleCrop">
    <vt:bool>false</vt:bool>
  </property>
  <property fmtid="{D5CDD505-2E9C-101B-9397-08002B2CF9AE}" pid="9" name="ShareDoc">
    <vt:bool>false</vt:bool>
  </property>
  <property fmtid="{D5CDD505-2E9C-101B-9397-08002B2CF9AE}" pid="10" name="Slides">
    <vt:i4>5</vt:i4>
  </property>
</Properties>
</file>